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11"/>
  </p:notesMasterIdLst>
  <p:sldIdLst>
    <p:sldId id="256" r:id="rId2"/>
    <p:sldId id="259" r:id="rId3"/>
    <p:sldId id="257" r:id="rId4"/>
    <p:sldId id="258" r:id="rId5"/>
    <p:sldId id="260" r:id="rId6"/>
    <p:sldId id="261" r:id="rId7"/>
    <p:sldId id="264" r:id="rId8"/>
    <p:sldId id="262" r:id="rId9"/>
    <p:sldId id="263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-193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38EBBE4-721B-4AE6-9483-E394C1E7FA2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CF551F-52A2-425F-8BAD-DF919746501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E13C5193-9825-4404-8C47-5F23DA0411C3}" type="datetimeFigureOut">
              <a:rPr lang="en-US"/>
              <a:pPr>
                <a:defRPr/>
              </a:pPr>
              <a:t>10/23/2021</a:t>
            </a:fld>
            <a:endParaRPr lang="en-US" dirty="0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420549B8-5670-4AF0-9E93-C06C2645364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3A559B5F-E686-43ED-8E22-CE885BE8B3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F59AAF-D57A-41BD-BD6E-092BC347E48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7E6A93-85E7-4762-8BBD-CA63EDF0E0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D8D5C8DB-37F8-41FF-8859-553273060BF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>
            <a:extLst>
              <a:ext uri="{FF2B5EF4-FFF2-40B4-BE49-F238E27FC236}">
                <a16:creationId xmlns:a16="http://schemas.microsoft.com/office/drawing/2014/main" id="{45CA6828-F88E-44B6-857C-1B0E4442B61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>
            <a:extLst>
              <a:ext uri="{FF2B5EF4-FFF2-40B4-BE49-F238E27FC236}">
                <a16:creationId xmlns:a16="http://schemas.microsoft.com/office/drawing/2014/main" id="{851A928B-4DC9-4FAF-881C-46B266C1C4A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B7ED1AA1-5168-48AD-9EE1-4C1BD07C8EF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83E13E5-CC5E-4336-AADF-5FA2D377FB0A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>
            <a:extLst>
              <a:ext uri="{FF2B5EF4-FFF2-40B4-BE49-F238E27FC236}">
                <a16:creationId xmlns:a16="http://schemas.microsoft.com/office/drawing/2014/main" id="{DCDA9EC3-32F8-4495-BA55-71484A2FC8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2147483646 h 1000"/>
              <a:gd name="T2" fmla="*/ 0 w 1000"/>
              <a:gd name="T3" fmla="*/ 0 h 1000"/>
              <a:gd name="T4" fmla="*/ 2147483646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rgbClr val="FF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Line 8">
            <a:extLst>
              <a:ext uri="{FF2B5EF4-FFF2-40B4-BE49-F238E27FC236}">
                <a16:creationId xmlns:a16="http://schemas.microsoft.com/office/drawing/2014/main" id="{8A592399-7DCC-40E6-A1ED-B1FB13C240C3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A310BAD6-0CAA-40A1-AE44-A985E8FBAC8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F401AD94-52B3-4553-AECD-4C09F4EBE29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28372DDD-660B-4813-B0AA-B3790727BF1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662798-7B56-4762-A172-94E46CD9593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5905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F29F9A-EB0D-4C83-BA63-46790CD906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8A78CB4-71C5-4304-A75B-EB951C38884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6635233-15A4-4ED2-8410-A7D4006D75F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CC4F0E-8928-42A0-A242-B00C576060B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1317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20EA127-7BEB-49D4-AB27-2EE4FA77304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BD1386F-FD0C-49BB-B832-D666FF832E0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93B0D43-C488-45E4-9EF5-F3C4BFE363D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F21C35-9438-469A-9D4D-154DE3887F6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563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67A144B-E46C-4E2D-B8DC-4D1DD500A9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1D0F773-F9C1-4EE0-9383-FAD1DBAFA53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B9BBF9D-0604-4E8C-9A8F-E573E4FD209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1AFE61-8780-460E-8E64-48B712E88F9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86720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BEB57C6-B190-4A4C-88D0-84038871127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BA909B7-3E59-40E7-9BD4-0084889413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DA49B60-8DC9-421B-B9B0-B31A5EAD953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E41A25-8047-4BAF-BE80-0D5C7F9B4DB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4989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EEF4B7-67FF-4358-8ED5-279C6835BD4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96D5C3A-D20C-4F1E-8C22-E016F29CEF5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89FB1B3-6AD8-4A0A-B349-8F039384CBA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249FDB-D74F-4866-853C-48D48567B9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0185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11FF680-4A8F-48EF-9212-27EDB8FE6F5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CB7BC7EB-927F-411E-B466-B0FA3D4433B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B9199F3-8361-40AD-84B3-5F6B370E782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911692-9AF5-40E0-B5F9-36D67095012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177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C138CFF-0F0C-43E6-A783-9E911A31148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88FE0C8-FD8E-4E88-9EED-FC6913C099D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61616B0-7FF5-4514-952A-BD94A48974B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4ACB20-DE14-4968-ADB5-899C2B65918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8289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7D4522A2-2B6E-44F1-A498-A724ACB46DC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B2D1F2E4-1983-4BFE-9E60-BD807C5ECB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6FD07D15-7B4A-4C7E-A4B2-977D0DB2FE3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5A53FD-BE34-4C14-91B3-D98496C391B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75597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9F2EAB2-3446-4468-80C4-1CF48E6FEB1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6F41B4A-D02A-4329-83F2-C72E1F23F7D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D47E3BB-E841-4C36-9430-1F7AEE082EE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694AE1-B5D5-46E7-9E92-9FC73DE5B1F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6161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4DED409-07E0-46BB-904B-89C9D2893E9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67DF679-CE7B-48AF-8594-D8B7D70A9AB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07B1767-D114-47FF-9DC4-3FCE8519DEC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4D1A95-98A5-4E50-8CC0-26A9A69C34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6002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D1D97469-2CE1-4A27-8765-56E6977C373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31D58CFB-9EEC-4FBB-B00B-210274E5BE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0964" name="Rectangle 4">
            <a:extLst>
              <a:ext uri="{FF2B5EF4-FFF2-40B4-BE49-F238E27FC236}">
                <a16:creationId xmlns:a16="http://schemas.microsoft.com/office/drawing/2014/main" id="{CB078780-1C7D-45B0-9044-4599CAF2A83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+mj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965" name="Rectangle 5">
            <a:extLst>
              <a:ext uri="{FF2B5EF4-FFF2-40B4-BE49-F238E27FC236}">
                <a16:creationId xmlns:a16="http://schemas.microsoft.com/office/drawing/2014/main" id="{C7A9CD17-1602-4635-A2B5-8F623268F98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+mj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966" name="Rectangle 6">
            <a:extLst>
              <a:ext uri="{FF2B5EF4-FFF2-40B4-BE49-F238E27FC236}">
                <a16:creationId xmlns:a16="http://schemas.microsoft.com/office/drawing/2014/main" id="{8DC01966-5668-4516-9B68-FBCC0383E68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Garamond" panose="02020404030301010803" pitchFamily="18" charset="0"/>
              </a:defRPr>
            </a:lvl1pPr>
          </a:lstStyle>
          <a:p>
            <a:pPr>
              <a:defRPr/>
            </a:pPr>
            <a:fld id="{8C7DFC41-51B3-4AAC-B9B9-8A5165C658C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31" name="Freeform 7">
            <a:extLst>
              <a:ext uri="{FF2B5EF4-FFF2-40B4-BE49-F238E27FC236}">
                <a16:creationId xmlns:a16="http://schemas.microsoft.com/office/drawing/2014/main" id="{7120117D-0F32-42E1-A716-FE6813A877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2147483646 h 1000"/>
              <a:gd name="T2" fmla="*/ 0 w 1000"/>
              <a:gd name="T3" fmla="*/ 0 h 1000"/>
              <a:gd name="T4" fmla="*/ 2147483646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rgbClr val="FF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6" r:id="rId1"/>
    <p:sldLayoutId id="2147484036" r:id="rId2"/>
    <p:sldLayoutId id="2147484037" r:id="rId3"/>
    <p:sldLayoutId id="2147484038" r:id="rId4"/>
    <p:sldLayoutId id="2147484039" r:id="rId5"/>
    <p:sldLayoutId id="2147484040" r:id="rId6"/>
    <p:sldLayoutId id="2147484041" r:id="rId7"/>
    <p:sldLayoutId id="2147484042" r:id="rId8"/>
    <p:sldLayoutId id="2147484043" r:id="rId9"/>
    <p:sldLayoutId id="2147484044" r:id="rId10"/>
    <p:sldLayoutId id="214748404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anose="05000000000000000000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anose="05000000000000000000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anose="05000000000000000000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anose="05000000000000000000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0B2F531C-D4E4-434D-91BE-C1087EF3626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2209800"/>
          </a:xfrm>
        </p:spPr>
        <p:txBody>
          <a:bodyPr/>
          <a:lstStyle/>
          <a:p>
            <a:pPr eaLnBrk="1" hangingPunct="1"/>
            <a:r>
              <a:rPr lang="en-US" altLang="en-US" dirty="0"/>
              <a:t>Impracticability and Frustration: Information and Control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C8FADFA6-2792-4A1D-BF22-64384BAC33E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Richard Warner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0051D6-A330-444C-8533-0A7E7B50E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Best Cost Avoider 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BABFB-24D4-47D4-A254-AAF9278234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Put liability on the person in the best position to take steps to avoid the lost. </a:t>
            </a:r>
          </a:p>
          <a:p>
            <a:pPr lvl="1"/>
            <a:r>
              <a:rPr lang="en-US" sz="3000" dirty="0"/>
              <a:t>Being in the bets position to take step to avoid the loss requires:</a:t>
            </a:r>
          </a:p>
          <a:p>
            <a:pPr lvl="2"/>
            <a:r>
              <a:rPr lang="en-US" sz="3000" dirty="0"/>
              <a:t>Information </a:t>
            </a:r>
          </a:p>
          <a:p>
            <a:pPr lvl="2"/>
            <a:r>
              <a:rPr lang="en-US" sz="3000" dirty="0"/>
              <a:t>Control</a:t>
            </a:r>
          </a:p>
        </p:txBody>
      </p:sp>
    </p:spTree>
    <p:extLst>
      <p:ext uri="{BB962C8B-B14F-4D97-AF65-F5344CB8AC3E}">
        <p14:creationId xmlns:p14="http://schemas.microsoft.com/office/powerpoint/2010/main" val="21906973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038745-21B4-4610-BAFD-B36622AF3A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68482"/>
            <a:ext cx="8229600" cy="1139825"/>
          </a:xfrm>
        </p:spPr>
        <p:txBody>
          <a:bodyPr/>
          <a:lstStyle/>
          <a:p>
            <a:r>
              <a:rPr lang="en-US" sz="3200" i="1" dirty="0"/>
              <a:t>Transatlantic v. US</a:t>
            </a:r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22BEB38-35ED-44F0-AC1F-C2D5CF3C5D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4304006"/>
              </p:ext>
            </p:extLst>
          </p:nvPr>
        </p:nvGraphicFramePr>
        <p:xfrm>
          <a:off x="685800" y="2133600"/>
          <a:ext cx="7543800" cy="3429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39973">
                  <a:extLst>
                    <a:ext uri="{9D8B030D-6E8A-4147-A177-3AD203B41FA5}">
                      <a16:colId xmlns:a16="http://schemas.microsoft.com/office/drawing/2014/main" val="1595756194"/>
                    </a:ext>
                  </a:extLst>
                </a:gridCol>
                <a:gridCol w="2381633">
                  <a:extLst>
                    <a:ext uri="{9D8B030D-6E8A-4147-A177-3AD203B41FA5}">
                      <a16:colId xmlns:a16="http://schemas.microsoft.com/office/drawing/2014/main" val="356931634"/>
                    </a:ext>
                  </a:extLst>
                </a:gridCol>
                <a:gridCol w="1722194">
                  <a:extLst>
                    <a:ext uri="{9D8B030D-6E8A-4147-A177-3AD203B41FA5}">
                      <a16:colId xmlns:a16="http://schemas.microsoft.com/office/drawing/2014/main" val="1775059039"/>
                    </a:ext>
                  </a:extLst>
                </a:gridCol>
              </a:tblGrid>
              <a:tr h="1143000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 </a:t>
                      </a:r>
                      <a:endParaRPr lang="en-US" sz="28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information</a:t>
                      </a:r>
                      <a:endParaRPr lang="en-US" sz="28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Control</a:t>
                      </a:r>
                      <a:endParaRPr lang="en-US" sz="28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11996870"/>
                  </a:ext>
                </a:extLst>
              </a:tr>
              <a:tr h="1143000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Transatlantic Financing </a:t>
                      </a:r>
                      <a:endParaRPr lang="en-US" sz="28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Yes</a:t>
                      </a:r>
                      <a:endParaRPr lang="en-US" sz="28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Yes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88748971"/>
                  </a:ext>
                </a:extLst>
              </a:tr>
              <a:tr h="1143000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United States Department of Agriculture</a:t>
                      </a:r>
                      <a:endParaRPr lang="en-US" sz="28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Less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125656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9254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E4F1F5-EC2C-4CAF-A73A-61F4DFDA24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Sally and Ed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E29691F-1DC0-4685-85E7-DA51B307D0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6054781"/>
              </p:ext>
            </p:extLst>
          </p:nvPr>
        </p:nvGraphicFramePr>
        <p:xfrm>
          <a:off x="685800" y="1828800"/>
          <a:ext cx="7772400" cy="3810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44214">
                  <a:extLst>
                    <a:ext uri="{9D8B030D-6E8A-4147-A177-3AD203B41FA5}">
                      <a16:colId xmlns:a16="http://schemas.microsoft.com/office/drawing/2014/main" val="906337506"/>
                    </a:ext>
                  </a:extLst>
                </a:gridCol>
                <a:gridCol w="2453804">
                  <a:extLst>
                    <a:ext uri="{9D8B030D-6E8A-4147-A177-3AD203B41FA5}">
                      <a16:colId xmlns:a16="http://schemas.microsoft.com/office/drawing/2014/main" val="1770201917"/>
                    </a:ext>
                  </a:extLst>
                </a:gridCol>
                <a:gridCol w="1774382">
                  <a:extLst>
                    <a:ext uri="{9D8B030D-6E8A-4147-A177-3AD203B41FA5}">
                      <a16:colId xmlns:a16="http://schemas.microsoft.com/office/drawing/2014/main" val="3019097815"/>
                    </a:ext>
                  </a:extLst>
                </a:gridCol>
              </a:tblGrid>
              <a:tr h="1270000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 </a:t>
                      </a:r>
                      <a:endParaRPr lang="en-US" sz="24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information</a:t>
                      </a:r>
                      <a:endParaRPr lang="en-US" sz="24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Control</a:t>
                      </a:r>
                      <a:endParaRPr lang="en-US" sz="24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69002602"/>
                  </a:ext>
                </a:extLst>
              </a:tr>
              <a:tr h="1270000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Sally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No</a:t>
                      </a:r>
                      <a:endParaRPr lang="en-US" sz="24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80166514"/>
                  </a:ext>
                </a:extLst>
              </a:tr>
              <a:tr h="1270000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Ed</a:t>
                      </a:r>
                      <a:endParaRPr lang="en-US" sz="24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Yes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Yes</a:t>
                      </a:r>
                      <a:endParaRPr lang="en-US" sz="24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830280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30527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AB8B42-0346-441F-8ADC-5C0E58A325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Tony and the Movie Company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CB8A3D93-7476-4A68-8E20-605F04B479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5459844"/>
              </p:ext>
            </p:extLst>
          </p:nvPr>
        </p:nvGraphicFramePr>
        <p:xfrm>
          <a:off x="609600" y="1828800"/>
          <a:ext cx="8001000" cy="4191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48456">
                  <a:extLst>
                    <a:ext uri="{9D8B030D-6E8A-4147-A177-3AD203B41FA5}">
                      <a16:colId xmlns:a16="http://schemas.microsoft.com/office/drawing/2014/main" val="1038237388"/>
                    </a:ext>
                  </a:extLst>
                </a:gridCol>
                <a:gridCol w="2525974">
                  <a:extLst>
                    <a:ext uri="{9D8B030D-6E8A-4147-A177-3AD203B41FA5}">
                      <a16:colId xmlns:a16="http://schemas.microsoft.com/office/drawing/2014/main" val="2818078094"/>
                    </a:ext>
                  </a:extLst>
                </a:gridCol>
                <a:gridCol w="1826570">
                  <a:extLst>
                    <a:ext uri="{9D8B030D-6E8A-4147-A177-3AD203B41FA5}">
                      <a16:colId xmlns:a16="http://schemas.microsoft.com/office/drawing/2014/main" val="3135054839"/>
                    </a:ext>
                  </a:extLst>
                </a:gridCol>
              </a:tblGrid>
              <a:tr h="1397000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 </a:t>
                      </a:r>
                      <a:endParaRPr lang="en-US" sz="28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information</a:t>
                      </a:r>
                      <a:endParaRPr lang="en-US" sz="28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Control</a:t>
                      </a:r>
                      <a:endParaRPr lang="en-US" sz="28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36670826"/>
                  </a:ext>
                </a:extLst>
              </a:tr>
              <a:tr h="1397000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Tony</a:t>
                      </a:r>
                      <a:endParaRPr lang="en-US" sz="28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19454754"/>
                  </a:ext>
                </a:extLst>
              </a:tr>
              <a:tr h="1397000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Movie Company</a:t>
                      </a:r>
                      <a:endParaRPr lang="en-US" sz="28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Yes</a:t>
                      </a:r>
                      <a:endParaRPr lang="en-US" sz="28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957843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51646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2305FE-6816-4BBC-8DDC-162C84EA3A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Sowle</a:t>
            </a:r>
            <a:r>
              <a:rPr lang="en-US" dirty="0"/>
              <a:t> and Marvel 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06F1BE5-9383-4C0D-B7F7-92D4A433A6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3808306"/>
              </p:ext>
            </p:extLst>
          </p:nvPr>
        </p:nvGraphicFramePr>
        <p:xfrm>
          <a:off x="685800" y="1981200"/>
          <a:ext cx="7772400" cy="3657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44214">
                  <a:extLst>
                    <a:ext uri="{9D8B030D-6E8A-4147-A177-3AD203B41FA5}">
                      <a16:colId xmlns:a16="http://schemas.microsoft.com/office/drawing/2014/main" val="558203303"/>
                    </a:ext>
                  </a:extLst>
                </a:gridCol>
                <a:gridCol w="2453804">
                  <a:extLst>
                    <a:ext uri="{9D8B030D-6E8A-4147-A177-3AD203B41FA5}">
                      <a16:colId xmlns:a16="http://schemas.microsoft.com/office/drawing/2014/main" val="2281411355"/>
                    </a:ext>
                  </a:extLst>
                </a:gridCol>
                <a:gridCol w="1774382">
                  <a:extLst>
                    <a:ext uri="{9D8B030D-6E8A-4147-A177-3AD203B41FA5}">
                      <a16:colId xmlns:a16="http://schemas.microsoft.com/office/drawing/2014/main" val="2731828097"/>
                    </a:ext>
                  </a:extLst>
                </a:gridCol>
              </a:tblGrid>
              <a:tr h="1219200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 </a:t>
                      </a:r>
                      <a:endParaRPr lang="en-US" sz="24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Information</a:t>
                      </a:r>
                      <a:endParaRPr lang="en-US" sz="24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Control</a:t>
                      </a:r>
                      <a:endParaRPr lang="en-US" sz="24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72087978"/>
                  </a:ext>
                </a:extLst>
              </a:tr>
              <a:tr h="1219200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</a:rPr>
                        <a:t>Sowle</a:t>
                      </a:r>
                      <a:endParaRPr lang="en-US" sz="24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effectLst/>
                      </a:endParaRP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No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43040078"/>
                  </a:ext>
                </a:extLst>
              </a:tr>
              <a:tr h="1219200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Marvel</a:t>
                      </a:r>
                      <a:endParaRPr lang="en-US" sz="24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Yes</a:t>
                      </a:r>
                      <a:endParaRPr lang="en-US" sz="24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 (?)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565458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29367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2305FE-6816-4BBC-8DDC-162C84EA3A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Krell v. Henry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06F1BE5-9383-4C0D-B7F7-92D4A433A6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701382"/>
              </p:ext>
            </p:extLst>
          </p:nvPr>
        </p:nvGraphicFramePr>
        <p:xfrm>
          <a:off x="381000" y="1981200"/>
          <a:ext cx="7772400" cy="3657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44214">
                  <a:extLst>
                    <a:ext uri="{9D8B030D-6E8A-4147-A177-3AD203B41FA5}">
                      <a16:colId xmlns:a16="http://schemas.microsoft.com/office/drawing/2014/main" val="558203303"/>
                    </a:ext>
                  </a:extLst>
                </a:gridCol>
                <a:gridCol w="2453804">
                  <a:extLst>
                    <a:ext uri="{9D8B030D-6E8A-4147-A177-3AD203B41FA5}">
                      <a16:colId xmlns:a16="http://schemas.microsoft.com/office/drawing/2014/main" val="2281411355"/>
                    </a:ext>
                  </a:extLst>
                </a:gridCol>
                <a:gridCol w="1774382">
                  <a:extLst>
                    <a:ext uri="{9D8B030D-6E8A-4147-A177-3AD203B41FA5}">
                      <a16:colId xmlns:a16="http://schemas.microsoft.com/office/drawing/2014/main" val="2731828097"/>
                    </a:ext>
                  </a:extLst>
                </a:gridCol>
              </a:tblGrid>
              <a:tr h="1219200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 </a:t>
                      </a:r>
                      <a:endParaRPr lang="en-US" sz="24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information</a:t>
                      </a:r>
                      <a:endParaRPr lang="en-US" sz="24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Control</a:t>
                      </a:r>
                      <a:endParaRPr lang="en-US" sz="24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72087978"/>
                  </a:ext>
                </a:extLst>
              </a:tr>
              <a:tr h="1219200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</a:t>
                      </a:r>
                      <a:r>
                        <a:rPr lang="en-US" sz="240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rell 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(owner)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effectLst/>
                      </a:endParaRP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Yes </a:t>
                      </a: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43040078"/>
                  </a:ext>
                </a:extLst>
              </a:tr>
              <a:tr h="1219200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Henry (renter)</a:t>
                      </a:r>
                      <a:endParaRPr lang="en-US" sz="24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Yes</a:t>
                      </a:r>
                      <a:endParaRPr lang="en-US" sz="24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565458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56544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CFAA64-FE99-4BF8-AD52-C1B076E0A5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39825"/>
          </a:xfrm>
        </p:spPr>
        <p:txBody>
          <a:bodyPr/>
          <a:lstStyle/>
          <a:p>
            <a:r>
              <a:rPr lang="en-US" dirty="0"/>
              <a:t>Horse Race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4090CFF-E3E5-4941-9CC1-965B0729D2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7287141"/>
              </p:ext>
            </p:extLst>
          </p:nvPr>
        </p:nvGraphicFramePr>
        <p:xfrm>
          <a:off x="457200" y="1676400"/>
          <a:ext cx="8153400" cy="50291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17950">
                  <a:extLst>
                    <a:ext uri="{9D8B030D-6E8A-4147-A177-3AD203B41FA5}">
                      <a16:colId xmlns:a16="http://schemas.microsoft.com/office/drawing/2014/main" val="1197056435"/>
                    </a:ext>
                  </a:extLst>
                </a:gridCol>
                <a:gridCol w="2574087">
                  <a:extLst>
                    <a:ext uri="{9D8B030D-6E8A-4147-A177-3AD203B41FA5}">
                      <a16:colId xmlns:a16="http://schemas.microsoft.com/office/drawing/2014/main" val="4015261041"/>
                    </a:ext>
                  </a:extLst>
                </a:gridCol>
                <a:gridCol w="1861363">
                  <a:extLst>
                    <a:ext uri="{9D8B030D-6E8A-4147-A177-3AD203B41FA5}">
                      <a16:colId xmlns:a16="http://schemas.microsoft.com/office/drawing/2014/main" val="3330199211"/>
                    </a:ext>
                  </a:extLst>
                </a:gridCol>
              </a:tblGrid>
              <a:tr h="1541206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4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information</a:t>
                      </a:r>
                      <a:endParaRPr lang="en-US" sz="24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Control</a:t>
                      </a:r>
                      <a:endParaRPr lang="en-US" sz="24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52493419"/>
                  </a:ext>
                </a:extLst>
              </a:tr>
              <a:tr h="1946787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Telegraph Co.</a:t>
                      </a:r>
                      <a:endParaRPr lang="en-US" sz="24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Yes </a:t>
                      </a: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(information about delays from lines going down)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Yes </a:t>
                      </a: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(but costly)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56728675"/>
                  </a:ext>
                </a:extLst>
              </a:tr>
              <a:tr h="1541206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Sender</a:t>
                      </a:r>
                      <a:endParaRPr lang="en-US" sz="24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Yes</a:t>
                      </a:r>
                      <a:endParaRPr lang="en-US" sz="24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Yes (less costly)</a:t>
                      </a:r>
                      <a:endParaRPr lang="en-US" sz="24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463044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57004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029128-9BDF-4AFC-B71C-88D959AE22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Tony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00E534C-5188-4E9D-ACD2-A8079FA57B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2878672"/>
              </p:ext>
            </p:extLst>
          </p:nvPr>
        </p:nvGraphicFramePr>
        <p:xfrm>
          <a:off x="457200" y="1752600"/>
          <a:ext cx="8229599" cy="42672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52697">
                  <a:extLst>
                    <a:ext uri="{9D8B030D-6E8A-4147-A177-3AD203B41FA5}">
                      <a16:colId xmlns:a16="http://schemas.microsoft.com/office/drawing/2014/main" val="470064433"/>
                    </a:ext>
                  </a:extLst>
                </a:gridCol>
                <a:gridCol w="2598144">
                  <a:extLst>
                    <a:ext uri="{9D8B030D-6E8A-4147-A177-3AD203B41FA5}">
                      <a16:colId xmlns:a16="http://schemas.microsoft.com/office/drawing/2014/main" val="1196559598"/>
                    </a:ext>
                  </a:extLst>
                </a:gridCol>
                <a:gridCol w="1878758">
                  <a:extLst>
                    <a:ext uri="{9D8B030D-6E8A-4147-A177-3AD203B41FA5}">
                      <a16:colId xmlns:a16="http://schemas.microsoft.com/office/drawing/2014/main" val="1631549423"/>
                    </a:ext>
                  </a:extLst>
                </a:gridCol>
              </a:tblGrid>
              <a:tr h="1422400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information</a:t>
                      </a:r>
                      <a:endParaRPr lang="en-US" sz="20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Control</a:t>
                      </a:r>
                      <a:endParaRPr lang="en-US" sz="20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91419189"/>
                  </a:ext>
                </a:extLst>
              </a:tr>
              <a:tr h="1422400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Tony</a:t>
                      </a:r>
                      <a:endParaRPr lang="en-US" sz="20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Yes</a:t>
                      </a:r>
                      <a:endParaRPr lang="en-US" sz="20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No</a:t>
                      </a:r>
                      <a:endParaRPr lang="en-US" sz="20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88378878"/>
                  </a:ext>
                </a:extLst>
              </a:tr>
              <a:tr h="1422400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Movie Company</a:t>
                      </a:r>
                      <a:endParaRPr lang="en-US" sz="20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No</a:t>
                      </a:r>
                      <a:endParaRPr lang="en-US" sz="20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No (?)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660294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3910948"/>
      </p:ext>
    </p:extLst>
  </p:cSld>
  <p:clrMapOvr>
    <a:masterClrMapping/>
  </p:clrMapOvr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3087</TotalTime>
  <Words>165</Words>
  <Application>Microsoft Office PowerPoint</Application>
  <PresentationFormat>On-screen Show (4:3)</PresentationFormat>
  <Paragraphs>81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Garamond</vt:lpstr>
      <vt:lpstr>Verdana</vt:lpstr>
      <vt:lpstr>Wingdings</vt:lpstr>
      <vt:lpstr>Edge</vt:lpstr>
      <vt:lpstr>Impracticability and Frustration: Information and Control</vt:lpstr>
      <vt:lpstr>Best Cost Avoider Approach</vt:lpstr>
      <vt:lpstr>Transatlantic v. US</vt:lpstr>
      <vt:lpstr>Sally and Ed</vt:lpstr>
      <vt:lpstr>Tony and the Movie Company</vt:lpstr>
      <vt:lpstr>Sowle and Marvel </vt:lpstr>
      <vt:lpstr>Krell v. Henry</vt:lpstr>
      <vt:lpstr>Horse Race</vt:lpstr>
      <vt:lpstr>Tony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Click Wrap Contracts</dc:title>
  <dc:creator>Richard</dc:creator>
  <cp:lastModifiedBy>Richard Warner</cp:lastModifiedBy>
  <cp:revision>523</cp:revision>
  <dcterms:created xsi:type="dcterms:W3CDTF">2004-02-06T21:25:14Z</dcterms:created>
  <dcterms:modified xsi:type="dcterms:W3CDTF">2021-10-23T22:46:45Z</dcterms:modified>
</cp:coreProperties>
</file>